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900" r:id="rId1"/>
  </p:sldMasterIdLst>
  <p:sldIdLst>
    <p:sldId id="256" r:id="rId2"/>
    <p:sldId id="257" r:id="rId3"/>
    <p:sldId id="264" r:id="rId4"/>
    <p:sldId id="265" r:id="rId5"/>
    <p:sldId id="259" r:id="rId6"/>
    <p:sldId id="262" r:id="rId7"/>
    <p:sldId id="263" r:id="rId8"/>
  </p:sldIdLst>
  <p:sldSz cx="9906000" cy="6858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EEFB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200" y="6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20133" y="1"/>
            <a:ext cx="4093104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84646" y="914401"/>
            <a:ext cx="7526054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67925" y="4402667"/>
            <a:ext cx="6242777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36255" y="6117337"/>
            <a:ext cx="928929" cy="365125"/>
          </a:xfrm>
        </p:spPr>
        <p:txBody>
          <a:bodyPr/>
          <a:lstStyle/>
          <a:p>
            <a:fld id="{2F724E53-F9E7-4F09-8B9E-4FEA90664168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25711" y="6117337"/>
            <a:ext cx="391022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64930" y="6117337"/>
            <a:ext cx="445770" cy="365125"/>
          </a:xfrm>
        </p:spPr>
        <p:txBody>
          <a:bodyPr/>
          <a:lstStyle/>
          <a:p>
            <a:fld id="{E251FB7C-B0EC-4291-9A4D-2AADC41337EC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Freeform 12"/>
          <p:cNvSpPr/>
          <p:nvPr/>
        </p:nvSpPr>
        <p:spPr bwMode="auto">
          <a:xfrm>
            <a:off x="220133" y="3771900"/>
            <a:ext cx="392113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607088" y="3867150"/>
            <a:ext cx="67072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998385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3978" y="457201"/>
            <a:ext cx="8346723" cy="19812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3978" y="2667000"/>
            <a:ext cx="8346723" cy="333281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56357" y="6108174"/>
            <a:ext cx="928929" cy="365125"/>
          </a:xfrm>
        </p:spPr>
        <p:txBody>
          <a:bodyPr/>
          <a:lstStyle/>
          <a:p>
            <a:fld id="{2F724E53-F9E7-4F09-8B9E-4FEA90664168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37035" y="6108174"/>
            <a:ext cx="575739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47215" y="6108174"/>
            <a:ext cx="463486" cy="365125"/>
          </a:xfrm>
        </p:spPr>
        <p:txBody>
          <a:bodyPr/>
          <a:lstStyle/>
          <a:p>
            <a:fld id="{E251FB7C-B0EC-4291-9A4D-2AADC41337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1471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2579" y="2666999"/>
            <a:ext cx="7258122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52581" y="5027070"/>
            <a:ext cx="7258119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24E53-F9E7-4F09-8B9E-4FEA90664168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62761" y="6116071"/>
            <a:ext cx="447940" cy="365125"/>
          </a:xfrm>
        </p:spPr>
        <p:txBody>
          <a:bodyPr/>
          <a:lstStyle/>
          <a:p>
            <a:fld id="{E251FB7C-B0EC-4291-9A4D-2AADC41337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2150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3978" y="685802"/>
            <a:ext cx="8346723" cy="175259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3977" y="2667000"/>
            <a:ext cx="4051554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9146" y="2667000"/>
            <a:ext cx="4051554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24E53-F9E7-4F09-8B9E-4FEA90664168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1FB7C-B0EC-4291-9A4D-2AADC41337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1622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272" y="2658533"/>
            <a:ext cx="3744315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6316" y="3335337"/>
            <a:ext cx="3978269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91852" y="2667000"/>
            <a:ext cx="375679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70371" y="3335337"/>
            <a:ext cx="3978269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24E53-F9E7-4F09-8B9E-4FEA90664168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1FB7C-B0EC-4291-9A4D-2AADC41337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825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24E53-F9E7-4F09-8B9E-4FEA90664168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1FB7C-B0EC-4291-9A4D-2AADC41337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3174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24E53-F9E7-4F09-8B9E-4FEA90664168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1FB7C-B0EC-4291-9A4D-2AADC41337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2518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6318" y="1600200"/>
            <a:ext cx="288441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516" y="685801"/>
            <a:ext cx="5072126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06318" y="2971800"/>
            <a:ext cx="2884412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24E53-F9E7-4F09-8B9E-4FEA90664168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1FB7C-B0EC-4291-9A4D-2AADC41337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514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5027" y="1752599"/>
            <a:ext cx="4409902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172287" y="914400"/>
            <a:ext cx="2666485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05027" y="3124199"/>
            <a:ext cx="4409902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24E53-F9E7-4F09-8B9E-4FEA90664168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1FB7C-B0EC-4291-9A4D-2AADC41337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3246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6317" y="4732865"/>
            <a:ext cx="814232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39140" y="932112"/>
            <a:ext cx="6685320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06317" y="5299603"/>
            <a:ext cx="8142324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24E53-F9E7-4F09-8B9E-4FEA90664168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1FB7C-B0EC-4291-9A4D-2AADC41337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9524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6318" y="685800"/>
            <a:ext cx="8142324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6318" y="4343400"/>
            <a:ext cx="8142325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24E53-F9E7-4F09-8B9E-4FEA90664168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1FB7C-B0EC-4291-9A4D-2AADC41337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53881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050207" y="863023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53214" y="2819399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5637" y="685801"/>
            <a:ext cx="7555291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731421" y="3428999"/>
            <a:ext cx="7183722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6317" y="4343400"/>
            <a:ext cx="8142324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24E53-F9E7-4F09-8B9E-4FEA90664168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1FB7C-B0EC-4291-9A4D-2AADC41337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15216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6320" y="3308581"/>
            <a:ext cx="8142321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6317" y="4777381"/>
            <a:ext cx="8142323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24E53-F9E7-4F09-8B9E-4FEA90664168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1FB7C-B0EC-4291-9A4D-2AADC41337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7238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050207" y="863023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53214" y="2819399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5637" y="685801"/>
            <a:ext cx="7555291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06319" y="3886200"/>
            <a:ext cx="8142323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6317" y="4775200"/>
            <a:ext cx="8142323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24E53-F9E7-4F09-8B9E-4FEA90664168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1FB7C-B0EC-4291-9A4D-2AADC41337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35512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6319" y="685802"/>
            <a:ext cx="8142324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06318" y="3505200"/>
            <a:ext cx="8142325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6318" y="4343400"/>
            <a:ext cx="8142325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24E53-F9E7-4F09-8B9E-4FEA90664168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1FB7C-B0EC-4291-9A4D-2AADC41337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43655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24E53-F9E7-4F09-8B9E-4FEA90664168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1FB7C-B0EC-4291-9A4D-2AADC41337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5468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09843" y="685800"/>
            <a:ext cx="1438800" cy="51054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06318" y="685800"/>
            <a:ext cx="6517737" cy="51054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24E53-F9E7-4F09-8B9E-4FEA90664168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1FB7C-B0EC-4291-9A4D-2AADC41337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0464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1"/>
            <a:ext cx="2309681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3978" y="457201"/>
            <a:ext cx="8346723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3978" y="2667001"/>
            <a:ext cx="8346722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71903" y="6116071"/>
            <a:ext cx="9289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F724E53-F9E7-4F09-8B9E-4FEA90664168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52581" y="6116071"/>
            <a:ext cx="575739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62761" y="6116071"/>
            <a:ext cx="4479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251FB7C-B0EC-4291-9A4D-2AADC41337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3721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2" r:id="rId12"/>
    <p:sldLayoutId id="2147483913" r:id="rId13"/>
    <p:sldLayoutId id="2147483914" r:id="rId14"/>
    <p:sldLayoutId id="2147483915" r:id="rId15"/>
    <p:sldLayoutId id="2147483916" r:id="rId16"/>
    <p:sldLayoutId id="214748391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&#1056;&#1072;&#1089;&#1087;&#1086;&#1088;&#1103;&#1078;&#1077;&#1085;&#1080;&#1077;%20&#1086;&#1090;%2008.05.2020%20&#8470;%20303-&#1088;%20(&#1074;&#1085;&#1077;&#1089;&#1077;&#1085;&#1080;&#1077;%20&#1080;&#1079;&#1084;&#1077;&#1085;&#1077;&#1085;&#1080;&#1081;%20&#1074;%20213-&#1088;).pdf" TargetMode="External"/><Relationship Id="rId2" Type="http://schemas.openxmlformats.org/officeDocument/2006/relationships/hyperlink" Target="&#1056;&#1072;&#1089;&#1087;&#1086;&#1088;&#1103;&#1078;&#1077;&#1085;&#1080;&#1077;%20&#1055;&#1088;&#1072;&#1074;&#1080;&#1090;&#1077;&#1083;&#1100;&#1089;&#1090;&#1074;&#1072;%20&#1056;&#1060;%20&#1086;&#1090;%2019.03.2020%20N670-&#1088;.docx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&#1056;&#1072;&#1089;&#1087;&#1086;&#1088;&#1103;&#1078;&#1077;&#1085;&#1080;&#1077;%20&#1086;&#1090;%2008.05.2020%20&#8470;%20303-&#1088;%20(&#1074;&#1085;&#1077;&#1089;&#1077;&#1085;&#1080;&#1077;%20&#1080;&#1079;&#1084;&#1077;&#1085;&#1077;&#1085;&#1080;&#1081;%20&#1074;%20213-&#1088;).pdf" TargetMode="External"/><Relationship Id="rId2" Type="http://schemas.openxmlformats.org/officeDocument/2006/relationships/hyperlink" Target="&#1055;&#1086;&#1089;&#1090;&#1072;&#1085;&#1086;&#1074;&#1083;&#1077;&#1085;&#1080;&#1077;%20&#1055;&#1088;&#1072;&#1074;&#1080;&#1090;&#1077;&#1083;&#1100;&#1089;&#1090;&#1074;&#1072;%20&#1056;&#1060;%20&#1086;&#1090;%2003.04.2020%20N%20434.docx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hyperlink" Target="&#1056;&#1072;&#1089;&#1087;&#1086;&#1088;&#1103;&#1078;&#1077;&#1085;&#1080;&#1077;%20&#1055;&#1088;&#1072;&#1074;&#1080;&#1090;&#1077;&#1083;&#1100;&#1089;&#1090;&#1074;&#1072;%20&#1056;&#1060;%20&#1086;&#1090;%2019.03.2020%20N670-&#1088;.docx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&#1056;&#1072;&#1089;&#1087;&#1086;&#1088;&#1103;&#1078;&#1077;&#1085;&#1080;&#1077;%20&#1072;&#1076;&#1084;&#1080;&#1085;&#1080;&#1089;&#1090;&#1088;&#1072;&#1094;&#1080;&#1080;%20&#1051;&#1080;&#1087;&#1077;&#1094;&#1082;&#1086;&#1081;%20&#1086;&#1073;&#1083;&#1072;&#1089;&#1090;&#1080;%20&#1086;&#1090;%2010.03.2020%20102-&#1088;%20.docx" TargetMode="External"/><Relationship Id="rId2" Type="http://schemas.openxmlformats.org/officeDocument/2006/relationships/hyperlink" Target="&#1055;&#1086;&#1089;&#1090;&#1072;&#1085;&#1086;&#1074;&#1083;&#1077;&#1085;&#1080;&#1077;%20&#1055;&#1088;&#1072;&#1074;&#1080;&#1090;&#1077;&#1083;&#1100;&#1089;&#1090;&#1074;&#1072;%20&#1056;&#1060;%20&#1086;&#1090;%2003.04.2020%20N%20439.docx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hyperlink" Target="&#1060;&#1077;&#1076;&#1077;&#1088;&#1072;&#1083;&#1100;&#1085;&#1099;&#1081;%20&#1079;&#1072;&#1082;&#1086;&#1085;%20&#1086;&#1090;%2001.04.2020%20N%2098-&#1060;&#1047;.docx" TargetMode="External"/><Relationship Id="rId4" Type="http://schemas.openxmlformats.org/officeDocument/2006/relationships/hyperlink" Target="&#1055;&#1086;&#1089;&#1090;&#1072;&#1085;&#1086;&#1074;&#1083;&#1077;&#1085;&#1080;&#1077;%20&#1055;&#1088;&#1072;&#1074;&#1080;&#1090;&#1077;&#1083;&#1100;&#1089;&#1090;&#1074;&#1072;%20&#1056;&#1060;%20&#1086;&#1090;%2003.04.2020%20N%20434.docx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&#1060;&#1077;&#1076;&#1077;&#1088;&#1072;&#1083;&#1100;&#1085;&#1099;&#1081;%20&#1079;&#1072;&#1082;&#1086;&#1085;%20&#1086;&#1090;%2001.04.2020%20N%2098-&#1060;&#1047;.docx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8704" y="1340768"/>
            <a:ext cx="7121996" cy="3488266"/>
          </a:xfrm>
        </p:spPr>
        <p:txBody>
          <a:bodyPr>
            <a:normAutofit/>
          </a:bodyPr>
          <a:lstStyle/>
          <a:p>
            <a:r>
              <a:rPr lang="ru-RU" sz="4400" dirty="0">
                <a:latin typeface="Calibri" pitchFamily="34" charset="0"/>
                <a:cs typeface="Calibri" pitchFamily="34" charset="0"/>
              </a:rPr>
              <a:t>Меры поддержки по договорам</a:t>
            </a:r>
            <a:r>
              <a:rPr lang="en-US" sz="4400" dirty="0">
                <a:latin typeface="Calibri" pitchFamily="34" charset="0"/>
                <a:cs typeface="Calibri" pitchFamily="34" charset="0"/>
              </a:rPr>
              <a:t> </a:t>
            </a:r>
            <a:r>
              <a:rPr lang="ru-RU" sz="4400" dirty="0">
                <a:latin typeface="Calibri" pitchFamily="34" charset="0"/>
                <a:cs typeface="Calibri" pitchFamily="34" charset="0"/>
              </a:rPr>
              <a:t>аренды государственного (муниципального) имущества</a:t>
            </a:r>
          </a:p>
        </p:txBody>
      </p:sp>
    </p:spTree>
    <p:extLst>
      <p:ext uri="{BB962C8B-B14F-4D97-AF65-F5344CB8AC3E}">
        <p14:creationId xmlns:p14="http://schemas.microsoft.com/office/powerpoint/2010/main" val="281373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1312" y="4869160"/>
            <a:ext cx="1725192" cy="18690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496616" y="260648"/>
            <a:ext cx="7632055" cy="859532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Предоставляемые меры поддержки:</a:t>
            </a: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1064568" y="1268760"/>
            <a:ext cx="8640960" cy="5040560"/>
          </a:xfrm>
        </p:spPr>
        <p:txBody>
          <a:bodyPr>
            <a:normAutofit/>
          </a:bodyPr>
          <a:lstStyle/>
          <a:p>
            <a:pPr marL="361950" indent="-3619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q"/>
            </a:pPr>
            <a:r>
              <a:rPr lang="ru-RU" dirty="0">
                <a:latin typeface="Calibri" pitchFamily="34" charset="0"/>
                <a:cs typeface="Calibri" pitchFamily="34" charset="0"/>
              </a:rPr>
              <a:t>Отсрочка уплаты арендных платежей за апрель – июнь      2020 года на срок, не превышающий 31.12.2021</a:t>
            </a:r>
          </a:p>
          <a:p>
            <a:pPr marL="361950" indent="-3619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q"/>
            </a:pPr>
            <a:r>
              <a:rPr lang="ru-RU" dirty="0">
                <a:latin typeface="Calibri" pitchFamily="34" charset="0"/>
                <a:cs typeface="Calibri" pitchFamily="34" charset="0"/>
              </a:rPr>
              <a:t>Освобождение от уплаты арендных платежей за апрель – июнь 2020 года</a:t>
            </a:r>
          </a:p>
          <a:p>
            <a:pPr marL="361950" indent="-3619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q"/>
            </a:pPr>
            <a:r>
              <a:rPr lang="ru-RU" dirty="0">
                <a:latin typeface="Calibri" pitchFamily="34" charset="0"/>
                <a:cs typeface="Calibri" pitchFamily="34" charset="0"/>
              </a:rPr>
              <a:t>Отсрочка уплаты арендной платы с 10.03.2020 до 01.10.2020 на условиях, предусмотренных Требованиями к отсрочке</a:t>
            </a:r>
          </a:p>
          <a:p>
            <a:pPr marL="361950" indent="-3619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q"/>
            </a:pPr>
            <a:r>
              <a:rPr lang="ru-RU" dirty="0">
                <a:latin typeface="Calibri" pitchFamily="34" charset="0"/>
                <a:cs typeface="Calibri" pitchFamily="34" charset="0"/>
              </a:rPr>
              <a:t>Уменьшение размера арендной платы за период                 неиспользования имущества</a:t>
            </a:r>
          </a:p>
          <a:p>
            <a:pPr marL="11430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u-RU" sz="1100" dirty="0">
              <a:latin typeface="Calibri" pitchFamily="34" charset="0"/>
              <a:cs typeface="Calibri" pitchFamily="34" charset="0"/>
            </a:endParaRPr>
          </a:p>
          <a:p>
            <a:pPr marL="11430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u-RU" sz="11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1960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352600" y="248846"/>
            <a:ext cx="6624736" cy="1143000"/>
          </a:xfrm>
        </p:spPr>
        <p:txBody>
          <a:bodyPr>
            <a:noAutofit/>
          </a:bodyPr>
          <a:lstStyle/>
          <a:p>
            <a:r>
              <a:rPr lang="ru-RU" sz="21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Отсрочка уплаты арендных платежей за апрель – июнь 2020 года на срок, не превышающий 31.12.2021*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3195002"/>
              </p:ext>
            </p:extLst>
          </p:nvPr>
        </p:nvGraphicFramePr>
        <p:xfrm>
          <a:off x="1064568" y="1436637"/>
          <a:ext cx="8496944" cy="362864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602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33670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94935">
                <a:tc>
                  <a:txBody>
                    <a:bodyPr/>
                    <a:lstStyle/>
                    <a:p>
                      <a:pPr marL="0" indent="0">
                        <a:tabLst>
                          <a:tab pos="85725" algn="l"/>
                        </a:tabLst>
                      </a:pPr>
                      <a:r>
                        <a:rPr lang="ru-RU" sz="1800" dirty="0"/>
                        <a:t>Предоставляется: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субъектам малого и среднего предпринимательства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52128">
                <a:tc>
                  <a:txBody>
                    <a:bodyPr/>
                    <a:lstStyle/>
                    <a:p>
                      <a:r>
                        <a:rPr lang="ru-RU" sz="1800" dirty="0"/>
                        <a:t>Условия предоставления: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>
                            <a:lumMod val="75000"/>
                          </a:schemeClr>
                        </a:buClr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800" dirty="0"/>
                        <a:t>арендатор включен в единый реестр субъектов малого и среднего предпринимательства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>
                            <a:lumMod val="75000"/>
                          </a:schemeClr>
                        </a:buClr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800" dirty="0"/>
                        <a:t>арендатор самостоятельно определяет срок отсрочки, но такой срок не может превышать 31.12.2021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84772">
                <a:tc>
                  <a:txBody>
                    <a:bodyPr/>
                    <a:lstStyle/>
                    <a:p>
                      <a:r>
                        <a:rPr lang="ru-RU" sz="1800" dirty="0"/>
                        <a:t>Необходимо: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Clr>
                          <a:schemeClr val="accent1">
                            <a:lumMod val="75000"/>
                          </a:schemeClr>
                        </a:buClr>
                        <a:buFont typeface="Wingdings" pitchFamily="2" charset="2"/>
                        <a:buNone/>
                      </a:pPr>
                      <a:r>
                        <a:rPr lang="ru-RU" sz="1800" dirty="0"/>
                        <a:t>обратиться к арендодателю с предложением заключить дополнительное соглашение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60219">
                <a:tc>
                  <a:txBody>
                    <a:bodyPr/>
                    <a:lstStyle/>
                    <a:p>
                      <a:r>
                        <a:rPr lang="ru-RU" sz="1800" dirty="0"/>
                        <a:t>На какое имущество распространяется: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Clr>
                          <a:schemeClr val="accent1">
                            <a:lumMod val="75000"/>
                          </a:schemeClr>
                        </a:buClr>
                        <a:buFont typeface="Wingdings" pitchFamily="2" charset="2"/>
                        <a:buNone/>
                      </a:pPr>
                      <a:r>
                        <a:rPr lang="ru-RU" sz="1800" dirty="0"/>
                        <a:t>движимое и недвижимое имущество, составляющее областную (муниципальную) казну (в том числе земельные участки)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333903512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115623" y="5162222"/>
            <a:ext cx="7632848" cy="1446550"/>
          </a:xfrm>
          <a:prstGeom prst="rect">
            <a:avLst/>
          </a:prstGeom>
          <a:solidFill>
            <a:srgbClr val="D6EEFB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marL="171450" indent="-171450">
              <a:buFont typeface="Arial" charset="0"/>
              <a:buChar char="•"/>
            </a:pPr>
            <a:r>
              <a:rPr lang="ru-RU" sz="1100" i="1" dirty="0"/>
              <a:t>Мера поддержки предоставляется на основании: </a:t>
            </a:r>
            <a:r>
              <a:rPr lang="ru-RU" sz="1100" i="1" dirty="0" err="1"/>
              <a:t>пп</a:t>
            </a:r>
            <a:r>
              <a:rPr lang="ru-RU" sz="1100" i="1" dirty="0"/>
              <a:t>. «а» п. 1 распоряжения Правительства РФ </a:t>
            </a:r>
            <a:r>
              <a:rPr lang="ru-RU" sz="1100" i="1" dirty="0">
                <a:hlinkClick r:id="rId2" action="ppaction://hlinkfile"/>
              </a:rPr>
              <a:t>от 19.03.2020 №670-р </a:t>
            </a:r>
            <a:r>
              <a:rPr lang="ru-RU" sz="1100" i="1" dirty="0"/>
              <a:t>«О мерах поддержки субъектов малого и среднего предпринимательства» (в редакции распоряжений Правительства РФ от 10.04.2020 № 968-р, от 28.04.2020 №1155-р); </a:t>
            </a:r>
            <a:r>
              <a:rPr lang="ru-RU" sz="1100" i="1" dirty="0" err="1"/>
              <a:t>п.п</a:t>
            </a:r>
            <a:r>
              <a:rPr lang="ru-RU" sz="1100" i="1" dirty="0"/>
              <a:t>. 4,1, 8.2 распоряжения администрации Липецкой области </a:t>
            </a:r>
            <a:r>
              <a:rPr lang="ru-RU" sz="1100" i="1" dirty="0">
                <a:hlinkClick r:id="rId3" action="ppaction://hlinkfile"/>
              </a:rPr>
              <a:t>от 07.04.2020 №213-р </a:t>
            </a:r>
            <a:r>
              <a:rPr lang="ru-RU" sz="1100" i="1" dirty="0"/>
              <a:t>«О первоочередных мероприятиях, направленных на поддержку субъектов малого и среднего предпринимательства, осуществляющих деятельность в отраслях экономики, оказавшихся в зоне риска в связи с осуществлением мер по противодействию распространению на территории Липецкой области новой коронавирусной инфекции (2019-nCoV)» (в редакции распоряжений администрации Липецкой области от 13.04.2020 №228-р, от 08.05.2020 №303-р)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3E389F7D-318B-447F-BCB3-06DE865409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5399" y="385318"/>
            <a:ext cx="1283072" cy="17129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5107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424608" y="132678"/>
            <a:ext cx="6264696" cy="806477"/>
          </a:xfrm>
        </p:spPr>
        <p:txBody>
          <a:bodyPr>
            <a:noAutofit/>
          </a:bodyPr>
          <a:lstStyle/>
          <a:p>
            <a:r>
              <a:rPr lang="ru-RU" sz="21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Освобождение от уплаты арендных платежей за апрель – июнь 2020 года*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264356"/>
              </p:ext>
            </p:extLst>
          </p:nvPr>
        </p:nvGraphicFramePr>
        <p:xfrm>
          <a:off x="992560" y="939155"/>
          <a:ext cx="8784976" cy="45806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624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62256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67309">
                <a:tc>
                  <a:txBody>
                    <a:bodyPr/>
                    <a:lstStyle/>
                    <a:p>
                      <a:pPr marL="0" indent="0">
                        <a:tabLst>
                          <a:tab pos="85725" algn="l"/>
                        </a:tabLst>
                      </a:pPr>
                      <a:r>
                        <a:rPr lang="ru-RU" sz="1600" dirty="0"/>
                        <a:t>Предоставляется: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субъектам малого и среднего предпринимательства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008955">
                <a:tc>
                  <a:txBody>
                    <a:bodyPr/>
                    <a:lstStyle/>
                    <a:p>
                      <a:r>
                        <a:rPr lang="ru-RU" sz="1600" dirty="0"/>
                        <a:t>Условия предоставления: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>
                            <a:lumMod val="75000"/>
                          </a:schemeClr>
                        </a:buClr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600" dirty="0"/>
                        <a:t>арендатор включен в единый реестр субъектов </a:t>
                      </a:r>
                    </a:p>
                    <a:p>
                      <a:pPr marL="0" marR="0" indent="2682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>
                            <a:lumMod val="75000"/>
                          </a:schemeClr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600" dirty="0"/>
                        <a:t>малого и среднего предпринимательства;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>
                            <a:lumMod val="75000"/>
                          </a:schemeClr>
                        </a:buClr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600" dirty="0"/>
                        <a:t>арендатор осуществляет деятельность, указанную в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 action="ppaction://hlinkfile"/>
                        </a:rPr>
                        <a:t>Перечне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отраслей российской экономики,</a:t>
                      </a:r>
                      <a:r>
                        <a:rPr lang="ru-RU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либо </a:t>
                      </a:r>
                      <a:r>
                        <a:rPr lang="ru-RU" sz="1600" dirty="0"/>
                        <a:t>в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 action="ppaction://hlinkfile"/>
                        </a:rPr>
                        <a:t>Перечне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отраслей экономики области;</a:t>
                      </a:r>
                      <a:endParaRPr lang="ru-RU" sz="1600" dirty="0"/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>
                            <a:lumMod val="75000"/>
                          </a:schemeClr>
                        </a:buClr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600" dirty="0"/>
                        <a:t>недвижимое имущество используется для осуществления деятельности, указанной в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 action="ppaction://hlinkfile"/>
                        </a:rPr>
                        <a:t>Перечне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отраслей российской экономики, либо 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 action="ppaction://hlinkfile"/>
                        </a:rPr>
                        <a:t>Перечне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отраслей экономики области</a:t>
                      </a:r>
                      <a:endParaRPr lang="ru-RU" sz="16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39282">
                <a:tc>
                  <a:txBody>
                    <a:bodyPr/>
                    <a:lstStyle/>
                    <a:p>
                      <a:r>
                        <a:rPr lang="ru-RU" sz="1600" dirty="0"/>
                        <a:t>Необходимо: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Clr>
                          <a:schemeClr val="accent1">
                            <a:lumMod val="75000"/>
                          </a:schemeClr>
                        </a:buClr>
                        <a:buFont typeface="Wingdings" pitchFamily="2" charset="2"/>
                        <a:buChar char="ü"/>
                      </a:pPr>
                      <a:r>
                        <a:rPr lang="ru-RU" sz="1600" dirty="0"/>
                        <a:t>обратиться к арендодателю с предложением заключить дополнительное соглашение;</a:t>
                      </a:r>
                    </a:p>
                    <a:p>
                      <a:pPr marL="285750" indent="-285750">
                        <a:buClr>
                          <a:schemeClr val="accent1">
                            <a:lumMod val="75000"/>
                          </a:schemeClr>
                        </a:buClr>
                        <a:buFont typeface="Wingdings" pitchFamily="2" charset="2"/>
                        <a:buChar char="ü"/>
                      </a:pPr>
                      <a:r>
                        <a:rPr lang="ru-RU" sz="1600" dirty="0"/>
                        <a:t>предоставить документы, подтверждающие использование соответствующего имущества для осуществления деятельности, указанной в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 action="ppaction://hlinkfile"/>
                        </a:rPr>
                        <a:t>Перечне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отраслей российской экономики, либо</a:t>
                      </a:r>
                      <a:r>
                        <a:rPr lang="ru-RU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 action="ppaction://hlinkfile"/>
                        </a:rPr>
                        <a:t>Перечне</a:t>
                      </a:r>
                      <a:r>
                        <a:rPr lang="ru-RU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отраслей экономики области</a:t>
                      </a:r>
                      <a:endParaRPr lang="ru-RU" sz="16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16746">
                <a:tc>
                  <a:txBody>
                    <a:bodyPr/>
                    <a:lstStyle/>
                    <a:p>
                      <a:r>
                        <a:rPr lang="ru-RU" sz="1600" dirty="0"/>
                        <a:t>На какое имущество распространяется: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Clr>
                          <a:schemeClr val="accent1">
                            <a:lumMod val="75000"/>
                          </a:schemeClr>
                        </a:buClr>
                        <a:buFont typeface="Wingdings" pitchFamily="2" charset="2"/>
                        <a:buNone/>
                      </a:pPr>
                      <a:r>
                        <a:rPr lang="ru-RU" sz="1600" dirty="0"/>
                        <a:t>движимое и недвижимое имущество, составляющее областную (муниципальную) казну (в том числе земельные участки)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333903512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928664" y="5515619"/>
            <a:ext cx="7848872" cy="1277273"/>
          </a:xfrm>
          <a:prstGeom prst="rect">
            <a:avLst/>
          </a:prstGeom>
          <a:solidFill>
            <a:srgbClr val="D6EEFB">
              <a:alpha val="50196"/>
            </a:srgbClr>
          </a:solidFill>
        </p:spPr>
        <p:txBody>
          <a:bodyPr wrap="square" rtlCol="0">
            <a:spAutoFit/>
          </a:bodyPr>
          <a:lstStyle/>
          <a:p>
            <a:r>
              <a:rPr lang="ru-RU" sz="1100" i="1" dirty="0"/>
              <a:t>* Мера поддержки предоставляется на основании </a:t>
            </a:r>
            <a:r>
              <a:rPr lang="ru-RU" sz="1100" i="1" dirty="0" err="1"/>
              <a:t>пп</a:t>
            </a:r>
            <a:r>
              <a:rPr lang="ru-RU" sz="1100" i="1" dirty="0"/>
              <a:t>. «б» п. 1 распоряжения Правительства РФ </a:t>
            </a:r>
            <a:r>
              <a:rPr lang="ru-RU" sz="1100" i="1" dirty="0">
                <a:hlinkClick r:id="rId4" action="ppaction://hlinkfile"/>
              </a:rPr>
              <a:t>от 19.03.2020 №670-р </a:t>
            </a:r>
            <a:endParaRPr lang="ru-RU" sz="1100" i="1" dirty="0"/>
          </a:p>
          <a:p>
            <a:r>
              <a:rPr lang="ru-RU" sz="1100" i="1" dirty="0"/>
              <a:t>«О мерах поддержки субъектов малого и среднего предпринимательства» (в редакции распоряжений Правительства РФ от 10.04.2020 № 968-р, от 28.04.2020 №1155-р); </a:t>
            </a:r>
            <a:r>
              <a:rPr lang="ru-RU" sz="1100" i="1" dirty="0" err="1"/>
              <a:t>п.п</a:t>
            </a:r>
            <a:r>
              <a:rPr lang="ru-RU" sz="1100" i="1" dirty="0"/>
              <a:t>. 4,2, 8.3 распоряжения администрации Липецкой области </a:t>
            </a:r>
            <a:r>
              <a:rPr lang="ru-RU" sz="1100" i="1" dirty="0">
                <a:hlinkClick r:id="rId3" action="ppaction://hlinkfile"/>
              </a:rPr>
              <a:t>от 07.04.2020 №213-р </a:t>
            </a:r>
            <a:r>
              <a:rPr lang="ru-RU" sz="1100" i="1" dirty="0"/>
              <a:t>«О первоочередных мероприятиях, направленных на поддержку субъектов малого и среднего предпринимательства, осуществляющих деятельность в отраслях экономики, оказавшихся в зоне риска в связи с осуществлением мер по противодействию распространению на территории Липецкой области новой коронавирусной инфекции (2019-nCoV)» (в редакции распоряжений администрации Липецкой области от 13.04.2020 №228-р, от 08.05.2020 №303-р)</a:t>
            </a:r>
          </a:p>
        </p:txBody>
      </p:sp>
      <p:pic>
        <p:nvPicPr>
          <p:cNvPr id="3074" name="Picture 2" descr="https://www.excelsior-as.ru/wp-content/uploads/2019/02/st11p03-3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0" t="20072" r="14566" b="12963"/>
          <a:stretch/>
        </p:blipFill>
        <p:spPr bwMode="auto">
          <a:xfrm>
            <a:off x="8337376" y="51520"/>
            <a:ext cx="956280" cy="15264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40962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568625" y="114017"/>
            <a:ext cx="5904656" cy="1143000"/>
          </a:xfrm>
        </p:spPr>
        <p:txBody>
          <a:bodyPr>
            <a:normAutofit/>
          </a:bodyPr>
          <a:lstStyle/>
          <a:p>
            <a:r>
              <a:rPr lang="ru-RU" sz="21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Отсрочка уплаты арендной платы  с 10.03.2020 до 01.10.2020  на условиях, предусмотренных  </a:t>
            </a:r>
            <a:r>
              <a:rPr lang="ru-RU" sz="21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  <a:hlinkClick r:id="rId2" action="ppaction://hlinkfile"/>
              </a:rPr>
              <a:t>Требованиями  к  отсрочке</a:t>
            </a:r>
            <a:r>
              <a:rPr lang="ru-RU" sz="21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*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6541771"/>
              </p:ext>
            </p:extLst>
          </p:nvPr>
        </p:nvGraphicFramePr>
        <p:xfrm>
          <a:off x="1136576" y="1806343"/>
          <a:ext cx="8280920" cy="38510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823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19268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86553">
                <a:tc>
                  <a:txBody>
                    <a:bodyPr/>
                    <a:lstStyle/>
                    <a:p>
                      <a:r>
                        <a:rPr lang="ru-RU" sz="1800" dirty="0"/>
                        <a:t>Предоставляется: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юридическим лицам, индивидуальным предпринимателям</a:t>
                      </a:r>
                      <a:endParaRPr lang="ru-RU" sz="18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97691">
                <a:tc>
                  <a:txBody>
                    <a:bodyPr/>
                    <a:lstStyle/>
                    <a:p>
                      <a:r>
                        <a:rPr lang="ru-RU" sz="1800" dirty="0"/>
                        <a:t>Условия предоставления: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>
                            <a:lumMod val="75000"/>
                          </a:schemeClr>
                        </a:buClr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договор аренды государственного (муниципального) имущества заключен до 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 action="ppaction://hlinkfile"/>
                        </a:rPr>
                        <a:t>10 марта 2020 года</a:t>
                      </a:r>
                      <a:r>
                        <a:rPr lang="ru-RU" sz="1800" dirty="0"/>
                        <a:t>;</a:t>
                      </a:r>
                    </a:p>
                    <a:p>
                      <a:pPr marL="285750" indent="-285750">
                        <a:buClr>
                          <a:schemeClr val="accent1">
                            <a:lumMod val="75000"/>
                          </a:schemeClr>
                        </a:buClr>
                        <a:buFont typeface="Wingdings" pitchFamily="2" charset="2"/>
                        <a:buChar char="ü"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арендатор осуществляет деятельность, указанную в 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 action="ppaction://hlinkfile"/>
                        </a:rPr>
                        <a:t>Перечне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отраслей российской экономики</a:t>
                      </a:r>
                      <a:endParaRPr lang="ru-RU" sz="18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04025">
                <a:tc>
                  <a:txBody>
                    <a:bodyPr/>
                    <a:lstStyle/>
                    <a:p>
                      <a:r>
                        <a:rPr lang="ru-RU" sz="1800" dirty="0"/>
                        <a:t>Необходимо: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Clr>
                          <a:schemeClr val="accent1">
                            <a:lumMod val="75000"/>
                          </a:schemeClr>
                        </a:buClr>
                        <a:buFont typeface="Wingdings" pitchFamily="2" charset="2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обратиться к арендодателю с предложением заключить дополнительное соглашение</a:t>
                      </a:r>
                      <a:endParaRPr lang="ru-RU" sz="18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6279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/>
                        <a:t>На какое имущество распространяется: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Clr>
                          <a:schemeClr val="accent1">
                            <a:lumMod val="75000"/>
                          </a:schemeClr>
                        </a:buClr>
                        <a:buFont typeface="Wingdings" pitchFamily="2" charset="2"/>
                        <a:buNone/>
                      </a:pPr>
                      <a:r>
                        <a:rPr lang="ru-RU" sz="1800" dirty="0"/>
                        <a:t>недвижимое имущество, в том числе земельные участки, государственная собственность на которые не разграничена, за исключением жилых помещений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303326579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288704" y="6143819"/>
            <a:ext cx="7416824" cy="600164"/>
          </a:xfrm>
          <a:prstGeom prst="rect">
            <a:avLst/>
          </a:prstGeom>
          <a:solidFill>
            <a:srgbClr val="D6EEFB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lvl="0"/>
            <a:r>
              <a:rPr lang="ru-RU" sz="1100" i="1" dirty="0"/>
              <a:t>* Мера поддержки предоставляется на основании ч. 1 ст. 19 Федерального закона </a:t>
            </a:r>
            <a:r>
              <a:rPr lang="ru-RU" sz="1100" i="1" dirty="0">
                <a:hlinkClick r:id="rId5" action="ppaction://hlinkfile"/>
              </a:rPr>
              <a:t>от 01.04.2020 №98-ФЗ</a:t>
            </a:r>
            <a:r>
              <a:rPr lang="ru-RU" sz="1100" i="1" dirty="0"/>
              <a:t> «О внесении изменений в отдельные законодательные акты Российской Федерации по вопросам предупреждения и ликвидации чрезвычайных ситуаций»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D2656A4-818C-48D4-898B-94057C6333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82976" y="260647"/>
            <a:ext cx="1552596" cy="15456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1049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424608" y="330544"/>
            <a:ext cx="6408712" cy="709184"/>
          </a:xfrm>
        </p:spPr>
        <p:txBody>
          <a:bodyPr>
            <a:noAutofit/>
          </a:bodyPr>
          <a:lstStyle/>
          <a:p>
            <a:pPr lvl="0"/>
            <a:r>
              <a:rPr lang="ru-RU" sz="21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Уменьшение размера арендной платы за период неиспользования имущества*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7796260"/>
              </p:ext>
            </p:extLst>
          </p:nvPr>
        </p:nvGraphicFramePr>
        <p:xfrm>
          <a:off x="1424608" y="1700808"/>
          <a:ext cx="8352929" cy="39250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602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19268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92088">
                <a:tc>
                  <a:txBody>
                    <a:bodyPr/>
                    <a:lstStyle/>
                    <a:p>
                      <a:r>
                        <a:rPr lang="ru-RU" sz="1800" dirty="0"/>
                        <a:t>Предоставляется: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физическим лицам, в том числе индивидуальным предпринимателям, юридическим лицам</a:t>
                      </a:r>
                      <a:endParaRPr lang="ru-RU" sz="18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36104">
                <a:tc>
                  <a:txBody>
                    <a:bodyPr/>
                    <a:lstStyle/>
                    <a:p>
                      <a:r>
                        <a:rPr lang="ru-RU" sz="1800" dirty="0"/>
                        <a:t>Условия предоставления: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Clr>
                          <a:schemeClr val="accent1">
                            <a:lumMod val="75000"/>
                          </a:schemeClr>
                        </a:buClr>
                        <a:buFont typeface="Wingdings" pitchFamily="2" charset="2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 могли использовать имущество в связи с введением режима повышенной готовности</a:t>
                      </a:r>
                      <a:endParaRPr lang="ru-RU" sz="18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08112">
                <a:tc>
                  <a:txBody>
                    <a:bodyPr/>
                    <a:lstStyle/>
                    <a:p>
                      <a:r>
                        <a:rPr lang="ru-RU" sz="1800" dirty="0"/>
                        <a:t>Необходимо: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Clr>
                          <a:schemeClr val="accent1">
                            <a:lumMod val="75000"/>
                          </a:schemeClr>
                        </a:buClr>
                        <a:buFont typeface="Wingdings" pitchFamily="2" charset="2"/>
                        <a:buChar char="ü"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обратиться к арендодателю с предложением заключить дополнительное соглашение;</a:t>
                      </a:r>
                    </a:p>
                    <a:p>
                      <a:pPr marL="285750" indent="-285750">
                        <a:buClr>
                          <a:schemeClr val="accent1">
                            <a:lumMod val="75000"/>
                          </a:schemeClr>
                        </a:buClr>
                        <a:buFont typeface="Wingdings" pitchFamily="2" charset="2"/>
                        <a:buChar char="ü"/>
                      </a:pP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подтвердить невозможность использования имущества</a:t>
                      </a:r>
                      <a:endParaRPr lang="ru-RU" sz="1800" b="0" i="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/>
                        <a:t>На какое имущество распространяется:</a:t>
                      </a:r>
                    </a:p>
                    <a:p>
                      <a:endParaRPr lang="ru-RU" sz="18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Clr>
                          <a:schemeClr val="accent1">
                            <a:lumMod val="75000"/>
                          </a:schemeClr>
                        </a:buClr>
                        <a:buFont typeface="Wingdings" pitchFamily="2" charset="2"/>
                        <a:buNone/>
                      </a:pPr>
                      <a:r>
                        <a:rPr lang="ru-RU" sz="1800" b="0" i="0" dirty="0"/>
                        <a:t>недвижимое имущество, в том числе земельные участки, государственная собственность на которые не разграничена</a:t>
                      </a:r>
                    </a:p>
                    <a:p>
                      <a:pPr marL="285750" indent="-285750">
                        <a:buClr>
                          <a:schemeClr val="accent1">
                            <a:lumMod val="75000"/>
                          </a:schemeClr>
                        </a:buClr>
                        <a:buFont typeface="Wingdings" pitchFamily="2" charset="2"/>
                        <a:buChar char="ü"/>
                      </a:pPr>
                      <a:endParaRPr lang="ru-RU" sz="1800" b="0" i="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555977336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216696" y="5948119"/>
            <a:ext cx="7488832" cy="600164"/>
          </a:xfrm>
          <a:prstGeom prst="rect">
            <a:avLst/>
          </a:prstGeom>
          <a:solidFill>
            <a:srgbClr val="D6EEFB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lvl="0"/>
            <a:r>
              <a:rPr lang="ru-RU" sz="1100" i="1" dirty="0"/>
              <a:t>* Мера поддержки предоставляется на основании ч. 3 ст. 19 Федерального закона от </a:t>
            </a:r>
            <a:r>
              <a:rPr lang="ru-RU" sz="1100" i="1" dirty="0">
                <a:hlinkClick r:id="rId2" action="ppaction://hlinkfile"/>
              </a:rPr>
              <a:t>01.04.2020 №98-ФЗ</a:t>
            </a:r>
            <a:r>
              <a:rPr lang="ru-RU" sz="1100" i="1" dirty="0"/>
              <a:t> «О внесении изменений в отдельные законодательные акты Российской Федерации по вопросам предупреждения и ликвидации чрезвычайных ситуаций»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352" y="216891"/>
            <a:ext cx="1398814" cy="14891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5780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96616" y="116632"/>
            <a:ext cx="8137494" cy="595535"/>
          </a:xfrm>
        </p:spPr>
        <p:txBody>
          <a:bodyPr>
            <a:noAutofit/>
          </a:bodyPr>
          <a:lstStyle/>
          <a:p>
            <a:r>
              <a:rPr lang="ru-RU" sz="2100" b="1" dirty="0">
                <a:solidFill>
                  <a:srgbClr val="0070C0"/>
                </a:solidFill>
                <a:latin typeface="Calibri" panose="020F0502020204030204" pitchFamily="34" charset="0"/>
              </a:rPr>
              <a:t>Контакты специалистов органов власти Липецкой области по имущественным вопросам</a:t>
            </a:r>
            <a:endParaRPr lang="ru-RU" sz="2100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9839003"/>
              </p:ext>
            </p:extLst>
          </p:nvPr>
        </p:nvGraphicFramePr>
        <p:xfrm>
          <a:off x="1928664" y="849103"/>
          <a:ext cx="7705446" cy="5892265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199264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50100">
                  <a:extLst>
                    <a:ext uri="{9D8B030D-6E8A-4147-A177-3AD203B41FA5}">
                      <a16:colId xmlns:a16="http://schemas.microsoft.com/office/drawing/2014/main" xmlns="" val="2729891734"/>
                    </a:ext>
                  </a:extLst>
                </a:gridCol>
                <a:gridCol w="1500066">
                  <a:extLst>
                    <a:ext uri="{9D8B030D-6E8A-4147-A177-3AD203B41FA5}">
                      <a16:colId xmlns:a16="http://schemas.microsoft.com/office/drawing/2014/main" xmlns="" val="2085988337"/>
                    </a:ext>
                  </a:extLst>
                </a:gridCol>
                <a:gridCol w="1962634">
                  <a:extLst>
                    <a:ext uri="{9D8B030D-6E8A-4147-A177-3AD203B41FA5}">
                      <a16:colId xmlns:a16="http://schemas.microsoft.com/office/drawing/2014/main" xmlns="" val="79206213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aseline="0" dirty="0">
                          <a:effectLst/>
                        </a:rPr>
                        <a:t>ФИО контактного лица</a:t>
                      </a:r>
                      <a:endParaRPr lang="ru-RU" dirty="0"/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 dirty="0">
                          <a:effectLst/>
                        </a:rPr>
                        <a:t>Телефон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 dirty="0">
                          <a:effectLst/>
                        </a:rPr>
                        <a:t>Адрес электронной почты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extLst>
                  <a:ext uri="{0D108BD9-81ED-4DB2-BD59-A6C34878D82A}">
                    <a16:rowId xmlns:a16="http://schemas.microsoft.com/office/drawing/2014/main" xmlns="" val="219414121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Управление имущественных и земельных отношений Липецкой области</a:t>
                      </a: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r>
                        <a:rPr lang="ru-RU" sz="1100" dirty="0" err="1"/>
                        <a:t>Нижегородова</a:t>
                      </a:r>
                      <a:r>
                        <a:rPr lang="ru-RU" sz="1100" dirty="0"/>
                        <a:t> Елена Сергеевна</a:t>
                      </a:r>
                    </a:p>
                    <a:p>
                      <a:r>
                        <a:rPr lang="ru-RU" sz="1100" dirty="0"/>
                        <a:t>(по областному имуществу)</a:t>
                      </a:r>
                    </a:p>
                    <a:p>
                      <a:r>
                        <a:rPr lang="ru-RU" sz="1100" dirty="0"/>
                        <a:t>Бобровская Нина Алексеевна</a:t>
                      </a:r>
                    </a:p>
                    <a:p>
                      <a:r>
                        <a:rPr lang="ru-RU" sz="1100" dirty="0"/>
                        <a:t>(неразграниченная земля)</a:t>
                      </a: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(4742) 77-13-82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(4742) 22-39-73</a:t>
                      </a: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i="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nizhegorodova_es@uizo.ru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i="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bobrovskaya_na@uizo.ru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extLst>
                  <a:ext uri="{0D108BD9-81ED-4DB2-BD59-A6C34878D82A}">
                    <a16:rowId xmlns:a16="http://schemas.microsoft.com/office/drawing/2014/main" xmlns="" val="831826055"/>
                  </a:ext>
                </a:extLst>
              </a:tr>
              <a:tr h="112980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 dirty="0">
                          <a:effectLst/>
                        </a:rPr>
                        <a:t>Городские округа 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259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baseline="0" dirty="0">
                          <a:effectLst/>
                        </a:rPr>
                        <a:t>г. Липецк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 dirty="0" err="1">
                          <a:effectLst/>
                        </a:rPr>
                        <a:t>Залинов</a:t>
                      </a:r>
                      <a:r>
                        <a:rPr lang="ru-RU" sz="1100" baseline="0" dirty="0">
                          <a:effectLst/>
                        </a:rPr>
                        <a:t> Аркадий Владимирович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effectLst/>
                        </a:rPr>
                        <a:t>(4742) 23-92-75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u="none" strike="noStrike" baseline="0">
                          <a:effectLst/>
                        </a:rPr>
                        <a:t>uizo@cominfo.lipetsk.ru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42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baseline="0" dirty="0">
                          <a:effectLst/>
                        </a:rPr>
                        <a:t>г. </a:t>
                      </a:r>
                      <a:r>
                        <a:rPr lang="ru-RU" sz="1100" b="0" u="none" strike="noStrike" baseline="0" dirty="0">
                          <a:effectLst/>
                        </a:rPr>
                        <a:t>Елец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 dirty="0">
                          <a:effectLst/>
                        </a:rPr>
                        <a:t>Саввина Наталья Николаевна,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 dirty="0">
                          <a:effectLst/>
                        </a:rPr>
                        <a:t>Королева Любовь Александровна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 dirty="0">
                          <a:effectLst/>
                        </a:rPr>
                        <a:t>(47467) 2-85-46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 dirty="0">
                          <a:effectLst/>
                        </a:rPr>
                        <a:t>el-arenda@admlr.lipetsk.ru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8338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baseline="0" dirty="0">
                          <a:effectLst/>
                        </a:rPr>
                        <a:t>Муниципальные районы</a:t>
                      </a:r>
                      <a:endParaRPr lang="ru-RU" sz="1100" b="1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259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u="none" strike="noStrike" baseline="0" dirty="0" err="1">
                          <a:effectLst/>
                        </a:rPr>
                        <a:t>Воловский</a:t>
                      </a:r>
                      <a:r>
                        <a:rPr lang="ru-RU" sz="1100" b="0" u="none" strike="noStrike" baseline="0" dirty="0">
                          <a:effectLst/>
                        </a:rPr>
                        <a:t> район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effectLst/>
                        </a:rPr>
                        <a:t>Печерская Марина Петровна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 dirty="0">
                          <a:effectLst/>
                        </a:rPr>
                        <a:t>(47473) 2-13-72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effectLst/>
                        </a:rPr>
                        <a:t>pecherskaya1971@mail.ru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259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u="none" strike="noStrike" baseline="0" dirty="0" err="1">
                          <a:effectLst/>
                        </a:rPr>
                        <a:t>Грязи</a:t>
                      </a:r>
                      <a:r>
                        <a:rPr lang="ru-RU" sz="1100" b="0" baseline="0" dirty="0" err="1">
                          <a:effectLst/>
                        </a:rPr>
                        <a:t>нский</a:t>
                      </a:r>
                      <a:r>
                        <a:rPr lang="ru-RU" sz="1100" b="0" baseline="0" dirty="0">
                          <a:effectLst/>
                        </a:rPr>
                        <a:t> район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effectLst/>
                        </a:rPr>
                        <a:t>Складчиков Владимир Васильевич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effectLst/>
                        </a:rPr>
                        <a:t>(47461) 2-40-00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effectLst/>
                        </a:rPr>
                        <a:t>shibina.olg@yandex.ru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259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u="none" strike="noStrike" baseline="0" dirty="0" err="1">
                          <a:effectLst/>
                        </a:rPr>
                        <a:t>Данков</a:t>
                      </a:r>
                      <a:r>
                        <a:rPr lang="ru-RU" sz="1100" b="0" baseline="0" dirty="0" err="1">
                          <a:effectLst/>
                        </a:rPr>
                        <a:t>ский</a:t>
                      </a:r>
                      <a:r>
                        <a:rPr lang="ru-RU" sz="1100" b="0" baseline="0" dirty="0">
                          <a:effectLst/>
                        </a:rPr>
                        <a:t> район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effectLst/>
                        </a:rPr>
                        <a:t>Акалелых Любовь Владимировна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effectLst/>
                        </a:rPr>
                        <a:t>(47465) 6-67-49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effectLst/>
                        </a:rPr>
                        <a:t>leokel@mail.ru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259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baseline="0" dirty="0" err="1">
                          <a:effectLst/>
                        </a:rPr>
                        <a:t>Добринский</a:t>
                      </a:r>
                      <a:r>
                        <a:rPr lang="ru-RU" sz="1100" b="0" baseline="0" dirty="0">
                          <a:effectLst/>
                        </a:rPr>
                        <a:t> район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effectLst/>
                        </a:rPr>
                        <a:t>Шагаева Елена Сергеевна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effectLst/>
                        </a:rPr>
                        <a:t>(47462) 2-29-29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effectLst/>
                        </a:rPr>
                        <a:t>shes100@mail.ru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259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u="none" strike="noStrike" baseline="0" dirty="0" err="1">
                          <a:effectLst/>
                        </a:rPr>
                        <a:t>Добровский</a:t>
                      </a:r>
                      <a:r>
                        <a:rPr lang="ru-RU" sz="1100" b="0" u="none" strike="noStrike" baseline="0" dirty="0">
                          <a:effectLst/>
                        </a:rPr>
                        <a:t> район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effectLst/>
                        </a:rPr>
                        <a:t>Левитова Елена Леонидовна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effectLst/>
                        </a:rPr>
                        <a:t>(47463) 2-25-10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effectLst/>
                        </a:rPr>
                        <a:t>ellevitova@yandex.ru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259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baseline="0" dirty="0" err="1">
                          <a:effectLst/>
                        </a:rPr>
                        <a:t>Долгоруков</a:t>
                      </a:r>
                      <a:r>
                        <a:rPr lang="ru-RU" sz="1100" b="0" u="none" strike="noStrike" baseline="0" dirty="0" err="1">
                          <a:effectLst/>
                        </a:rPr>
                        <a:t>ский</a:t>
                      </a:r>
                      <a:r>
                        <a:rPr lang="ru-RU" sz="1100" b="0" u="none" strike="noStrike" baseline="0" dirty="0">
                          <a:effectLst/>
                        </a:rPr>
                        <a:t> район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effectLst/>
                        </a:rPr>
                        <a:t>Кутафина Людмила Анатольевна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effectLst/>
                        </a:rPr>
                        <a:t>(47468) 2-29-38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effectLst/>
                        </a:rPr>
                        <a:t>oizo-dolg@yandex.ru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726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baseline="0" dirty="0">
                          <a:effectLst/>
                        </a:rPr>
                        <a:t>Елецкий район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effectLst/>
                        </a:rPr>
                        <a:t>Воробьёв Юрий Дмитриевич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effectLst/>
                        </a:rPr>
                        <a:t>(47467) 2-05-06, 2-35-09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u="none" strike="noStrike" baseline="0">
                          <a:effectLst/>
                        </a:rPr>
                        <a:t>erzemel@admlr.lipetsk.ru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259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u="none" strike="noStrike" baseline="0" dirty="0">
                          <a:effectLst/>
                        </a:rPr>
                        <a:t>Задонск</a:t>
                      </a:r>
                      <a:r>
                        <a:rPr lang="ru-RU" sz="1100" b="0" baseline="0" dirty="0">
                          <a:effectLst/>
                        </a:rPr>
                        <a:t>ий район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effectLst/>
                        </a:rPr>
                        <a:t>Ананьева Ирина Ивановна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effectLst/>
                        </a:rPr>
                        <a:t>(47471) 2-24-40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u="none" strike="noStrike" baseline="0">
                          <a:effectLst/>
                        </a:rPr>
                        <a:t>iananeva.00@mail.ru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259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u="none" strike="noStrike" baseline="0" dirty="0" err="1">
                          <a:effectLst/>
                        </a:rPr>
                        <a:t>Измалковский</a:t>
                      </a:r>
                      <a:r>
                        <a:rPr lang="ru-RU" sz="1100" b="0" u="none" strike="noStrike" baseline="0" dirty="0">
                          <a:effectLst/>
                        </a:rPr>
                        <a:t> район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effectLst/>
                        </a:rPr>
                        <a:t>Рязанцева Людмила Николаевна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effectLst/>
                        </a:rPr>
                        <a:t>(47478) 2-12-83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effectLst/>
                        </a:rPr>
                        <a:t>izmzem@mail.ru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259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u="none" strike="noStrike" baseline="0" dirty="0">
                          <a:effectLst/>
                        </a:rPr>
                        <a:t>Краснинский район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effectLst/>
                        </a:rPr>
                        <a:t>Золотухин Иван Владимирович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effectLst/>
                        </a:rPr>
                        <a:t>(47469) 2-03-60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effectLst/>
                        </a:rPr>
                        <a:t>krumi@admlr.lipetsk.ru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259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u="none" strike="noStrike" baseline="0" dirty="0">
                          <a:effectLst/>
                        </a:rPr>
                        <a:t>Лебедянский район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effectLst/>
                        </a:rPr>
                        <a:t>Булгакова Валентина Сергеевна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effectLst/>
                        </a:rPr>
                        <a:t>(47466) 5-27-46, 5-59-12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u="none" strike="noStrike" baseline="0">
                          <a:effectLst/>
                        </a:rPr>
                        <a:t>leim</a:t>
                      </a:r>
                      <a:r>
                        <a:rPr lang="ru-RU" sz="1100" u="none" strike="noStrike" baseline="0">
                          <a:effectLst/>
                        </a:rPr>
                        <a:t>@admlr.lipetsk.ru</a:t>
                      </a:r>
                      <a:r>
                        <a:rPr lang="ru-RU" sz="1100" baseline="0">
                          <a:effectLst/>
                        </a:rPr>
                        <a:t> 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259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u="none" strike="noStrike" baseline="0" dirty="0">
                          <a:effectLst/>
                        </a:rPr>
                        <a:t>Лев – Толсто</a:t>
                      </a:r>
                      <a:r>
                        <a:rPr lang="ru-RU" sz="1100" b="0" baseline="0" dirty="0">
                          <a:effectLst/>
                        </a:rPr>
                        <a:t>вский район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effectLst/>
                        </a:rPr>
                        <a:t>Иноземцева Надежда Викторовна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effectLst/>
                        </a:rPr>
                        <a:t>(47464) 2-14-83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effectLst/>
                        </a:rPr>
                        <a:t>oizo48@mail.ru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259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baseline="0" dirty="0">
                          <a:effectLst/>
                        </a:rPr>
                        <a:t>Липецкий район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effectLst/>
                        </a:rPr>
                        <a:t>Кузина Галина Алексеевна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effectLst/>
                        </a:rPr>
                        <a:t>35-50-24, 34-18-64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aseline="0">
                          <a:effectLst/>
                        </a:rPr>
                        <a:t>alr@admlr.lipetsk.ru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259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baseline="0" dirty="0">
                          <a:effectLst/>
                        </a:rPr>
                        <a:t>Становлянский район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effectLst/>
                        </a:rPr>
                        <a:t>Бирюков Сергей Викторович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effectLst/>
                        </a:rPr>
                        <a:t>(47476) 2-12-45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effectLst/>
                        </a:rPr>
                        <a:t>otdelumizostan@mail.ru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2259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u="none" strike="noStrike" baseline="0" dirty="0" err="1">
                          <a:effectLst/>
                        </a:rPr>
                        <a:t>Тербунский</a:t>
                      </a:r>
                      <a:r>
                        <a:rPr lang="ru-RU" sz="1100" b="0" u="none" strike="noStrike" baseline="0" dirty="0">
                          <a:effectLst/>
                        </a:rPr>
                        <a:t> район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effectLst/>
                        </a:rPr>
                        <a:t>Копытина Наталья Васильевна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effectLst/>
                        </a:rPr>
                        <a:t>(47474) 2-12-61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effectLst/>
                        </a:rPr>
                        <a:t>iotr@admlr.lipetsk.ru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2259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u="none" strike="noStrike" baseline="0" dirty="0" err="1">
                          <a:effectLst/>
                        </a:rPr>
                        <a:t>Усманский</a:t>
                      </a:r>
                      <a:r>
                        <a:rPr lang="ru-RU" sz="1100" b="0" u="none" strike="noStrike" baseline="0" dirty="0">
                          <a:effectLst/>
                        </a:rPr>
                        <a:t> район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effectLst/>
                        </a:rPr>
                        <a:t>Лапенкова Галина Александровна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effectLst/>
                        </a:rPr>
                        <a:t>(47472) 2-27-37, 2-16-54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u="none" strike="noStrike" baseline="0">
                          <a:effectLst/>
                        </a:rPr>
                        <a:t>usadminr@usman.lipetsk.ru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  <a:tr h="2259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u="none" strike="noStrike" baseline="0" dirty="0">
                          <a:effectLst/>
                        </a:rPr>
                        <a:t>Хлевенский район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effectLst/>
                        </a:rPr>
                        <a:t>Батищева Наталья Александровна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>
                          <a:effectLst/>
                        </a:rPr>
                        <a:t>(47477) 2-26-76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aseline="0">
                          <a:effectLst/>
                        </a:rPr>
                        <a:t>ahr@admlr.lipetsk.ru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extLst>
                  <a:ext uri="{0D108BD9-81ED-4DB2-BD59-A6C34878D82A}">
                    <a16:rowId xmlns:a16="http://schemas.microsoft.com/office/drawing/2014/main" xmlns="" val="10021"/>
                  </a:ext>
                </a:extLst>
              </a:tr>
              <a:tr h="2259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u="none" strike="noStrike" baseline="0" dirty="0" err="1">
                          <a:effectLst/>
                        </a:rPr>
                        <a:t>Чаплыгин</a:t>
                      </a:r>
                      <a:r>
                        <a:rPr lang="ru-RU" sz="1100" b="0" baseline="0" dirty="0" err="1">
                          <a:effectLst/>
                        </a:rPr>
                        <a:t>ский</a:t>
                      </a:r>
                      <a:r>
                        <a:rPr lang="ru-RU" sz="1100" b="0" baseline="0" dirty="0">
                          <a:effectLst/>
                        </a:rPr>
                        <a:t> район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 dirty="0">
                          <a:effectLst/>
                        </a:rPr>
                        <a:t>Уварова Вера Николаевна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 dirty="0">
                          <a:effectLst/>
                        </a:rPr>
                        <a:t>(47475) 2-13-83, 2-14-37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aseline="0" dirty="0">
                          <a:effectLst/>
                        </a:rPr>
                        <a:t>kumi@chaplygin-r.ru</a:t>
                      </a:r>
                      <a:endParaRPr lang="ru-RU" sz="1100" b="0" i="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92" marR="43192" marT="0" marB="0"/>
                </a:tc>
                <a:extLst>
                  <a:ext uri="{0D108BD9-81ED-4DB2-BD59-A6C34878D82A}">
                    <a16:rowId xmlns:a16="http://schemas.microsoft.com/office/drawing/2014/main" xmlns="" val="100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87735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Параллакс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Параллакс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TM03457496[[fn=Параллакс]]</Template>
  <TotalTime>1433</TotalTime>
  <Words>1007</Words>
  <Application>Microsoft Office PowerPoint</Application>
  <PresentationFormat>Лист A4 (210x297 мм)</PresentationFormat>
  <Paragraphs>152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Corbel</vt:lpstr>
      <vt:lpstr>Wingdings</vt:lpstr>
      <vt:lpstr>Параллакс</vt:lpstr>
      <vt:lpstr>Меры поддержки по договорам аренды государственного (муниципального) имущества</vt:lpstr>
      <vt:lpstr>Предоставляемые меры поддержки:</vt:lpstr>
      <vt:lpstr>Отсрочка уплаты арендных платежей за апрель – июнь 2020 года на срок, не превышающий 31.12.2021*</vt:lpstr>
      <vt:lpstr>Освобождение от уплаты арендных платежей за апрель – июнь 2020 года*</vt:lpstr>
      <vt:lpstr>Отсрочка уплаты арендной платы  с 10.03.2020 до 01.10.2020  на условиях, предусмотренных  Требованиями  к  отсрочке*</vt:lpstr>
      <vt:lpstr>Уменьшение размера арендной платы за период неиспользования имущества*</vt:lpstr>
      <vt:lpstr>Контакты специалистов органов власти Липецкой области по имущественным вопросам</vt:lpstr>
    </vt:vector>
  </TitlesOfParts>
  <Company>Krokoz™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Меры поддержки по договорам государственного (муниципального) имущества</dc:title>
  <dc:creator>User</dc:creator>
  <cp:lastModifiedBy>user</cp:lastModifiedBy>
  <cp:revision>70</cp:revision>
  <dcterms:created xsi:type="dcterms:W3CDTF">2020-04-13T09:52:01Z</dcterms:created>
  <dcterms:modified xsi:type="dcterms:W3CDTF">2020-05-15T11:53:01Z</dcterms:modified>
</cp:coreProperties>
</file>